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6" r:id="rId9"/>
    <p:sldId id="260" r:id="rId10"/>
    <p:sldId id="261" r:id="rId11"/>
    <p:sldId id="262" r:id="rId12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2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5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699" y="0"/>
            <a:ext cx="5707111" cy="102742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5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255525" cy="10286999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5330608" y="4339505"/>
            <a:ext cx="7624445" cy="2138045"/>
          </a:xfrm>
          <a:custGeom>
            <a:avLst/>
            <a:gdLst/>
            <a:ahLst/>
            <a:cxnLst/>
            <a:rect l="l" t="t" r="r" b="b"/>
            <a:pathLst>
              <a:path w="7624445" h="2138045">
                <a:moveTo>
                  <a:pt x="7141005" y="2137785"/>
                </a:moveTo>
                <a:lnTo>
                  <a:pt x="485774" y="2137785"/>
                </a:lnTo>
                <a:lnTo>
                  <a:pt x="437762" y="2135408"/>
                </a:lnTo>
                <a:lnTo>
                  <a:pt x="390562" y="2128365"/>
                </a:lnTo>
                <a:lnTo>
                  <a:pt x="344494" y="2116787"/>
                </a:lnTo>
                <a:lnTo>
                  <a:pt x="299876" y="2100808"/>
                </a:lnTo>
                <a:lnTo>
                  <a:pt x="257028" y="2080557"/>
                </a:lnTo>
                <a:lnTo>
                  <a:pt x="216266" y="2056169"/>
                </a:lnTo>
                <a:lnTo>
                  <a:pt x="177911" y="2027774"/>
                </a:lnTo>
                <a:lnTo>
                  <a:pt x="142280" y="1995505"/>
                </a:lnTo>
                <a:lnTo>
                  <a:pt x="110010" y="1959874"/>
                </a:lnTo>
                <a:lnTo>
                  <a:pt x="81615" y="1921518"/>
                </a:lnTo>
                <a:lnTo>
                  <a:pt x="57227" y="1880757"/>
                </a:lnTo>
                <a:lnTo>
                  <a:pt x="36977" y="1837908"/>
                </a:lnTo>
                <a:lnTo>
                  <a:pt x="20997" y="1793290"/>
                </a:lnTo>
                <a:lnTo>
                  <a:pt x="9420" y="1747222"/>
                </a:lnTo>
                <a:lnTo>
                  <a:pt x="2377" y="1700023"/>
                </a:lnTo>
                <a:lnTo>
                  <a:pt x="0" y="1652010"/>
                </a:lnTo>
                <a:lnTo>
                  <a:pt x="0" y="485774"/>
                </a:lnTo>
                <a:lnTo>
                  <a:pt x="2377" y="437762"/>
                </a:lnTo>
                <a:lnTo>
                  <a:pt x="9420" y="390562"/>
                </a:lnTo>
                <a:lnTo>
                  <a:pt x="20997" y="344494"/>
                </a:lnTo>
                <a:lnTo>
                  <a:pt x="36977" y="299876"/>
                </a:lnTo>
                <a:lnTo>
                  <a:pt x="57227" y="257028"/>
                </a:lnTo>
                <a:lnTo>
                  <a:pt x="81615" y="216266"/>
                </a:lnTo>
                <a:lnTo>
                  <a:pt x="110010" y="177911"/>
                </a:lnTo>
                <a:lnTo>
                  <a:pt x="142280" y="142280"/>
                </a:lnTo>
                <a:lnTo>
                  <a:pt x="177911" y="110010"/>
                </a:lnTo>
                <a:lnTo>
                  <a:pt x="216266" y="81615"/>
                </a:lnTo>
                <a:lnTo>
                  <a:pt x="257028" y="57227"/>
                </a:lnTo>
                <a:lnTo>
                  <a:pt x="299876" y="36977"/>
                </a:lnTo>
                <a:lnTo>
                  <a:pt x="344494" y="20997"/>
                </a:lnTo>
                <a:lnTo>
                  <a:pt x="390562" y="9420"/>
                </a:lnTo>
                <a:lnTo>
                  <a:pt x="437762" y="2377"/>
                </a:lnTo>
                <a:lnTo>
                  <a:pt x="485774" y="0"/>
                </a:lnTo>
                <a:lnTo>
                  <a:pt x="7141005" y="0"/>
                </a:lnTo>
                <a:lnTo>
                  <a:pt x="7189018" y="2377"/>
                </a:lnTo>
                <a:lnTo>
                  <a:pt x="7236218" y="9420"/>
                </a:lnTo>
                <a:lnTo>
                  <a:pt x="7282286" y="20997"/>
                </a:lnTo>
                <a:lnTo>
                  <a:pt x="7326903" y="36977"/>
                </a:lnTo>
                <a:lnTo>
                  <a:pt x="7369752" y="57227"/>
                </a:lnTo>
                <a:lnTo>
                  <a:pt x="7410514" y="81615"/>
                </a:lnTo>
                <a:lnTo>
                  <a:pt x="7448869" y="110010"/>
                </a:lnTo>
                <a:lnTo>
                  <a:pt x="7484500" y="142280"/>
                </a:lnTo>
                <a:lnTo>
                  <a:pt x="7516770" y="177911"/>
                </a:lnTo>
                <a:lnTo>
                  <a:pt x="7545165" y="216266"/>
                </a:lnTo>
                <a:lnTo>
                  <a:pt x="7569553" y="257028"/>
                </a:lnTo>
                <a:lnTo>
                  <a:pt x="7589803" y="299876"/>
                </a:lnTo>
                <a:lnTo>
                  <a:pt x="7605783" y="344494"/>
                </a:lnTo>
                <a:lnTo>
                  <a:pt x="7617360" y="390562"/>
                </a:lnTo>
                <a:lnTo>
                  <a:pt x="7624211" y="436473"/>
                </a:lnTo>
                <a:lnTo>
                  <a:pt x="7624211" y="1701311"/>
                </a:lnTo>
                <a:lnTo>
                  <a:pt x="7617360" y="1747222"/>
                </a:lnTo>
                <a:lnTo>
                  <a:pt x="7605783" y="1793290"/>
                </a:lnTo>
                <a:lnTo>
                  <a:pt x="7589803" y="1837908"/>
                </a:lnTo>
                <a:lnTo>
                  <a:pt x="7569553" y="1880757"/>
                </a:lnTo>
                <a:lnTo>
                  <a:pt x="7545165" y="1921518"/>
                </a:lnTo>
                <a:lnTo>
                  <a:pt x="7516770" y="1959874"/>
                </a:lnTo>
                <a:lnTo>
                  <a:pt x="7484500" y="1995505"/>
                </a:lnTo>
                <a:lnTo>
                  <a:pt x="7448869" y="2027774"/>
                </a:lnTo>
                <a:lnTo>
                  <a:pt x="7410514" y="2056169"/>
                </a:lnTo>
                <a:lnTo>
                  <a:pt x="7369752" y="2080557"/>
                </a:lnTo>
                <a:lnTo>
                  <a:pt x="7326903" y="2100808"/>
                </a:lnTo>
                <a:lnTo>
                  <a:pt x="7282286" y="2116787"/>
                </a:lnTo>
                <a:lnTo>
                  <a:pt x="7236218" y="2128365"/>
                </a:lnTo>
                <a:lnTo>
                  <a:pt x="7189018" y="2135408"/>
                </a:lnTo>
                <a:lnTo>
                  <a:pt x="7141005" y="2137785"/>
                </a:lnTo>
                <a:close/>
              </a:path>
            </a:pathLst>
          </a:custGeom>
          <a:solidFill>
            <a:srgbClr val="000817">
              <a:alpha val="44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5103228" y="4339513"/>
            <a:ext cx="7853680" cy="2011045"/>
          </a:xfrm>
          <a:custGeom>
            <a:avLst/>
            <a:gdLst/>
            <a:ahLst/>
            <a:cxnLst/>
            <a:rect l="l" t="t" r="r" b="b"/>
            <a:pathLst>
              <a:path w="7853680" h="2011045">
                <a:moveTo>
                  <a:pt x="290398" y="0"/>
                </a:moveTo>
                <a:lnTo>
                  <a:pt x="235813" y="2971"/>
                </a:lnTo>
                <a:lnTo>
                  <a:pt x="186778" y="11849"/>
                </a:lnTo>
                <a:lnTo>
                  <a:pt x="143357" y="26593"/>
                </a:lnTo>
                <a:lnTo>
                  <a:pt x="105587" y="47155"/>
                </a:lnTo>
                <a:lnTo>
                  <a:pt x="73507" y="73507"/>
                </a:lnTo>
                <a:lnTo>
                  <a:pt x="47155" y="105587"/>
                </a:lnTo>
                <a:lnTo>
                  <a:pt x="26593" y="143357"/>
                </a:lnTo>
                <a:lnTo>
                  <a:pt x="11849" y="186778"/>
                </a:lnTo>
                <a:lnTo>
                  <a:pt x="2971" y="235813"/>
                </a:lnTo>
                <a:lnTo>
                  <a:pt x="0" y="290398"/>
                </a:lnTo>
                <a:lnTo>
                  <a:pt x="0" y="519709"/>
                </a:lnTo>
                <a:lnTo>
                  <a:pt x="290398" y="519709"/>
                </a:lnTo>
                <a:lnTo>
                  <a:pt x="290398" y="229298"/>
                </a:lnTo>
                <a:lnTo>
                  <a:pt x="145199" y="229298"/>
                </a:lnTo>
                <a:lnTo>
                  <a:pt x="164884" y="189890"/>
                </a:lnTo>
                <a:lnTo>
                  <a:pt x="195999" y="161175"/>
                </a:lnTo>
                <a:lnTo>
                  <a:pt x="238010" y="143598"/>
                </a:lnTo>
                <a:lnTo>
                  <a:pt x="290398" y="137642"/>
                </a:lnTo>
                <a:lnTo>
                  <a:pt x="290398" y="0"/>
                </a:lnTo>
                <a:close/>
              </a:path>
              <a:path w="7853680" h="2011045">
                <a:moveTo>
                  <a:pt x="657021" y="0"/>
                </a:moveTo>
                <a:lnTo>
                  <a:pt x="602513" y="2971"/>
                </a:lnTo>
                <a:lnTo>
                  <a:pt x="553529" y="11849"/>
                </a:lnTo>
                <a:lnTo>
                  <a:pt x="510120" y="26593"/>
                </a:lnTo>
                <a:lnTo>
                  <a:pt x="472351" y="47155"/>
                </a:lnTo>
                <a:lnTo>
                  <a:pt x="440245" y="73507"/>
                </a:lnTo>
                <a:lnTo>
                  <a:pt x="413867" y="105587"/>
                </a:lnTo>
                <a:lnTo>
                  <a:pt x="393268" y="143357"/>
                </a:lnTo>
                <a:lnTo>
                  <a:pt x="393192" y="143598"/>
                </a:lnTo>
                <a:lnTo>
                  <a:pt x="378498" y="186778"/>
                </a:lnTo>
                <a:lnTo>
                  <a:pt x="369595" y="235813"/>
                </a:lnTo>
                <a:lnTo>
                  <a:pt x="366623" y="290398"/>
                </a:lnTo>
                <a:lnTo>
                  <a:pt x="366623" y="519709"/>
                </a:lnTo>
                <a:lnTo>
                  <a:pt x="657021" y="519709"/>
                </a:lnTo>
                <a:lnTo>
                  <a:pt x="657021" y="229298"/>
                </a:lnTo>
                <a:lnTo>
                  <a:pt x="511822" y="229298"/>
                </a:lnTo>
                <a:lnTo>
                  <a:pt x="531507" y="189890"/>
                </a:lnTo>
                <a:lnTo>
                  <a:pt x="562622" y="161175"/>
                </a:lnTo>
                <a:lnTo>
                  <a:pt x="604634" y="143598"/>
                </a:lnTo>
                <a:lnTo>
                  <a:pt x="657021" y="137642"/>
                </a:lnTo>
                <a:lnTo>
                  <a:pt x="657021" y="0"/>
                </a:lnTo>
                <a:close/>
              </a:path>
              <a:path w="7853680" h="2011045">
                <a:moveTo>
                  <a:pt x="7487018" y="1491335"/>
                </a:moveTo>
                <a:lnTo>
                  <a:pt x="7196620" y="1491335"/>
                </a:lnTo>
                <a:lnTo>
                  <a:pt x="7196620" y="1781733"/>
                </a:lnTo>
                <a:lnTo>
                  <a:pt x="7341819" y="1781733"/>
                </a:lnTo>
                <a:lnTo>
                  <a:pt x="7322134" y="1821141"/>
                </a:lnTo>
                <a:lnTo>
                  <a:pt x="7291019" y="1849869"/>
                </a:lnTo>
                <a:lnTo>
                  <a:pt x="7249007" y="1867433"/>
                </a:lnTo>
                <a:lnTo>
                  <a:pt x="7196620" y="1873389"/>
                </a:lnTo>
                <a:lnTo>
                  <a:pt x="7196620" y="2011045"/>
                </a:lnTo>
                <a:lnTo>
                  <a:pt x="7251128" y="2008073"/>
                </a:lnTo>
                <a:lnTo>
                  <a:pt x="7300112" y="1999195"/>
                </a:lnTo>
                <a:lnTo>
                  <a:pt x="7343521" y="1984451"/>
                </a:lnTo>
                <a:lnTo>
                  <a:pt x="7381291" y="1963877"/>
                </a:lnTo>
                <a:lnTo>
                  <a:pt x="7413396" y="1937537"/>
                </a:lnTo>
                <a:lnTo>
                  <a:pt x="7439774" y="1905457"/>
                </a:lnTo>
                <a:lnTo>
                  <a:pt x="7460374" y="1867674"/>
                </a:lnTo>
                <a:lnTo>
                  <a:pt x="7460450" y="1867433"/>
                </a:lnTo>
                <a:lnTo>
                  <a:pt x="7475144" y="1824253"/>
                </a:lnTo>
                <a:lnTo>
                  <a:pt x="7484046" y="1775231"/>
                </a:lnTo>
                <a:lnTo>
                  <a:pt x="7487018" y="1720634"/>
                </a:lnTo>
                <a:lnTo>
                  <a:pt x="7487018" y="1491335"/>
                </a:lnTo>
                <a:close/>
              </a:path>
              <a:path w="7853680" h="2011045">
                <a:moveTo>
                  <a:pt x="7853642" y="1491335"/>
                </a:moveTo>
                <a:lnTo>
                  <a:pt x="7563244" y="1491335"/>
                </a:lnTo>
                <a:lnTo>
                  <a:pt x="7563244" y="1781733"/>
                </a:lnTo>
                <a:lnTo>
                  <a:pt x="7708443" y="1781733"/>
                </a:lnTo>
                <a:lnTo>
                  <a:pt x="7688758" y="1821141"/>
                </a:lnTo>
                <a:lnTo>
                  <a:pt x="7657643" y="1849869"/>
                </a:lnTo>
                <a:lnTo>
                  <a:pt x="7615631" y="1867433"/>
                </a:lnTo>
                <a:lnTo>
                  <a:pt x="7563244" y="1873389"/>
                </a:lnTo>
                <a:lnTo>
                  <a:pt x="7563244" y="2011045"/>
                </a:lnTo>
                <a:lnTo>
                  <a:pt x="7617828" y="2008073"/>
                </a:lnTo>
                <a:lnTo>
                  <a:pt x="7666863" y="1999195"/>
                </a:lnTo>
                <a:lnTo>
                  <a:pt x="7710284" y="1984451"/>
                </a:lnTo>
                <a:lnTo>
                  <a:pt x="7748054" y="1963877"/>
                </a:lnTo>
                <a:lnTo>
                  <a:pt x="7780134" y="1937537"/>
                </a:lnTo>
                <a:lnTo>
                  <a:pt x="7806487" y="1905457"/>
                </a:lnTo>
                <a:lnTo>
                  <a:pt x="7827048" y="1867674"/>
                </a:lnTo>
                <a:lnTo>
                  <a:pt x="7841793" y="1824253"/>
                </a:lnTo>
                <a:lnTo>
                  <a:pt x="7850670" y="1775231"/>
                </a:lnTo>
                <a:lnTo>
                  <a:pt x="7853642" y="1720634"/>
                </a:lnTo>
                <a:lnTo>
                  <a:pt x="7853642" y="1491335"/>
                </a:lnTo>
                <a:close/>
              </a:path>
            </a:pathLst>
          </a:custGeom>
          <a:solidFill>
            <a:srgbClr val="89FF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62026" y="1474016"/>
            <a:ext cx="12021819" cy="17009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2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14065" y="4866149"/>
            <a:ext cx="16659860" cy="2921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5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t-guedes/tere-verde-onlin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-1"/>
            <a:ext cx="18288000" cy="10287000"/>
            <a:chOff x="0" y="-1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83723" y="-1"/>
              <a:ext cx="17257632" cy="10287001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876391" y="7419763"/>
              <a:ext cx="1819275" cy="960755"/>
            </a:xfrm>
            <a:custGeom>
              <a:avLst/>
              <a:gdLst/>
              <a:ahLst/>
              <a:cxnLst/>
              <a:rect l="l" t="t" r="r" b="b"/>
              <a:pathLst>
                <a:path w="1819275" h="960754">
                  <a:moveTo>
                    <a:pt x="1819274" y="538081"/>
                  </a:moveTo>
                  <a:lnTo>
                    <a:pt x="1813339" y="576969"/>
                  </a:lnTo>
                  <a:lnTo>
                    <a:pt x="1801506" y="622988"/>
                  </a:lnTo>
                  <a:lnTo>
                    <a:pt x="1785359" y="667106"/>
                  </a:lnTo>
                  <a:lnTo>
                    <a:pt x="1765138" y="709082"/>
                  </a:lnTo>
                  <a:lnTo>
                    <a:pt x="1741085" y="748674"/>
                  </a:lnTo>
                  <a:lnTo>
                    <a:pt x="1713442" y="785641"/>
                  </a:lnTo>
                  <a:lnTo>
                    <a:pt x="1682449" y="819742"/>
                  </a:lnTo>
                  <a:lnTo>
                    <a:pt x="1648349" y="850734"/>
                  </a:lnTo>
                  <a:lnTo>
                    <a:pt x="1611382" y="878378"/>
                  </a:lnTo>
                  <a:lnTo>
                    <a:pt x="1571790" y="902430"/>
                  </a:lnTo>
                  <a:lnTo>
                    <a:pt x="1529814" y="922651"/>
                  </a:lnTo>
                  <a:lnTo>
                    <a:pt x="1485696" y="938799"/>
                  </a:lnTo>
                  <a:lnTo>
                    <a:pt x="1439677" y="950632"/>
                  </a:lnTo>
                  <a:lnTo>
                    <a:pt x="1391998" y="957908"/>
                  </a:lnTo>
                  <a:lnTo>
                    <a:pt x="1342901" y="960387"/>
                  </a:lnTo>
                  <a:lnTo>
                    <a:pt x="480242" y="960387"/>
                  </a:lnTo>
                  <a:lnTo>
                    <a:pt x="431145" y="957908"/>
                  </a:lnTo>
                  <a:lnTo>
                    <a:pt x="383466" y="950631"/>
                  </a:lnTo>
                  <a:lnTo>
                    <a:pt x="337447" y="938799"/>
                  </a:lnTo>
                  <a:lnTo>
                    <a:pt x="293329" y="922651"/>
                  </a:lnTo>
                  <a:lnTo>
                    <a:pt x="251353" y="902430"/>
                  </a:lnTo>
                  <a:lnTo>
                    <a:pt x="211761" y="878378"/>
                  </a:lnTo>
                  <a:lnTo>
                    <a:pt x="174794" y="850734"/>
                  </a:lnTo>
                  <a:lnTo>
                    <a:pt x="140694" y="819742"/>
                  </a:lnTo>
                  <a:lnTo>
                    <a:pt x="109701" y="785641"/>
                  </a:lnTo>
                  <a:lnTo>
                    <a:pt x="82058" y="748674"/>
                  </a:lnTo>
                  <a:lnTo>
                    <a:pt x="58005" y="709082"/>
                  </a:lnTo>
                  <a:lnTo>
                    <a:pt x="37784" y="667106"/>
                  </a:lnTo>
                  <a:lnTo>
                    <a:pt x="21637" y="622988"/>
                  </a:lnTo>
                  <a:lnTo>
                    <a:pt x="9804" y="576969"/>
                  </a:lnTo>
                  <a:lnTo>
                    <a:pt x="2527" y="529290"/>
                  </a:lnTo>
                  <a:lnTo>
                    <a:pt x="0" y="480191"/>
                  </a:lnTo>
                  <a:lnTo>
                    <a:pt x="2527" y="431096"/>
                  </a:lnTo>
                  <a:lnTo>
                    <a:pt x="9804" y="383417"/>
                  </a:lnTo>
                  <a:lnTo>
                    <a:pt x="21637" y="337398"/>
                  </a:lnTo>
                  <a:lnTo>
                    <a:pt x="37784" y="293280"/>
                  </a:lnTo>
                  <a:lnTo>
                    <a:pt x="58005" y="251304"/>
                  </a:lnTo>
                  <a:lnTo>
                    <a:pt x="82058" y="211712"/>
                  </a:lnTo>
                  <a:lnTo>
                    <a:pt x="109701" y="174745"/>
                  </a:lnTo>
                  <a:lnTo>
                    <a:pt x="140694" y="140645"/>
                  </a:lnTo>
                  <a:lnTo>
                    <a:pt x="174794" y="109652"/>
                  </a:lnTo>
                  <a:lnTo>
                    <a:pt x="211761" y="82009"/>
                  </a:lnTo>
                  <a:lnTo>
                    <a:pt x="251353" y="57956"/>
                  </a:lnTo>
                  <a:lnTo>
                    <a:pt x="293329" y="37736"/>
                  </a:lnTo>
                  <a:lnTo>
                    <a:pt x="337447" y="21588"/>
                  </a:lnTo>
                  <a:lnTo>
                    <a:pt x="383466" y="9755"/>
                  </a:lnTo>
                  <a:lnTo>
                    <a:pt x="431145" y="2479"/>
                  </a:lnTo>
                  <a:lnTo>
                    <a:pt x="480242" y="0"/>
                  </a:lnTo>
                  <a:lnTo>
                    <a:pt x="1342901" y="0"/>
                  </a:lnTo>
                  <a:lnTo>
                    <a:pt x="1391998" y="2479"/>
                  </a:lnTo>
                  <a:lnTo>
                    <a:pt x="1439677" y="9755"/>
                  </a:lnTo>
                  <a:lnTo>
                    <a:pt x="1485696" y="21588"/>
                  </a:lnTo>
                  <a:lnTo>
                    <a:pt x="1529814" y="37735"/>
                  </a:lnTo>
                  <a:lnTo>
                    <a:pt x="1571790" y="57956"/>
                  </a:lnTo>
                  <a:lnTo>
                    <a:pt x="1611382" y="82009"/>
                  </a:lnTo>
                  <a:lnTo>
                    <a:pt x="1648349" y="109652"/>
                  </a:lnTo>
                  <a:lnTo>
                    <a:pt x="1682449" y="140645"/>
                  </a:lnTo>
                  <a:lnTo>
                    <a:pt x="1713442" y="174745"/>
                  </a:lnTo>
                  <a:lnTo>
                    <a:pt x="1741085" y="211712"/>
                  </a:lnTo>
                  <a:lnTo>
                    <a:pt x="1765138" y="251304"/>
                  </a:lnTo>
                  <a:lnTo>
                    <a:pt x="1785359" y="293280"/>
                  </a:lnTo>
                  <a:lnTo>
                    <a:pt x="1801506" y="337398"/>
                  </a:lnTo>
                  <a:lnTo>
                    <a:pt x="1813339" y="383417"/>
                  </a:lnTo>
                  <a:lnTo>
                    <a:pt x="1819274" y="422306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290726" y="7680232"/>
              <a:ext cx="982344" cy="440055"/>
            </a:xfrm>
            <a:custGeom>
              <a:avLst/>
              <a:gdLst/>
              <a:ahLst/>
              <a:cxnLst/>
              <a:rect l="l" t="t" r="r" b="b"/>
              <a:pathLst>
                <a:path w="982345" h="440054">
                  <a:moveTo>
                    <a:pt x="761821" y="439508"/>
                  </a:moveTo>
                  <a:lnTo>
                    <a:pt x="755011" y="438105"/>
                  </a:lnTo>
                  <a:lnTo>
                    <a:pt x="748963" y="434037"/>
                  </a:lnTo>
                  <a:lnTo>
                    <a:pt x="745353" y="430428"/>
                  </a:lnTo>
                  <a:lnTo>
                    <a:pt x="743548" y="425916"/>
                  </a:lnTo>
                  <a:lnTo>
                    <a:pt x="743548" y="416892"/>
                  </a:lnTo>
                  <a:lnTo>
                    <a:pt x="745353" y="412380"/>
                  </a:lnTo>
                  <a:lnTo>
                    <a:pt x="919961" y="238224"/>
                  </a:lnTo>
                  <a:lnTo>
                    <a:pt x="18047" y="238224"/>
                  </a:lnTo>
                  <a:lnTo>
                    <a:pt x="11039" y="236800"/>
                  </a:lnTo>
                  <a:lnTo>
                    <a:pt x="5301" y="232923"/>
                  </a:lnTo>
                  <a:lnTo>
                    <a:pt x="1424" y="227184"/>
                  </a:lnTo>
                  <a:lnTo>
                    <a:pt x="0" y="220177"/>
                  </a:lnTo>
                  <a:lnTo>
                    <a:pt x="1424" y="213169"/>
                  </a:lnTo>
                  <a:lnTo>
                    <a:pt x="5301" y="207431"/>
                  </a:lnTo>
                  <a:lnTo>
                    <a:pt x="11039" y="203553"/>
                  </a:lnTo>
                  <a:lnTo>
                    <a:pt x="18047" y="202129"/>
                  </a:lnTo>
                  <a:lnTo>
                    <a:pt x="919961" y="202129"/>
                  </a:lnTo>
                  <a:lnTo>
                    <a:pt x="748963" y="31131"/>
                  </a:lnTo>
                  <a:lnTo>
                    <a:pt x="744902" y="25082"/>
                  </a:lnTo>
                  <a:lnTo>
                    <a:pt x="743548" y="18272"/>
                  </a:lnTo>
                  <a:lnTo>
                    <a:pt x="744902" y="11462"/>
                  </a:lnTo>
                  <a:lnTo>
                    <a:pt x="748963" y="5414"/>
                  </a:lnTo>
                  <a:lnTo>
                    <a:pt x="755011" y="1353"/>
                  </a:lnTo>
                  <a:lnTo>
                    <a:pt x="761821" y="0"/>
                  </a:lnTo>
                  <a:lnTo>
                    <a:pt x="768631" y="1353"/>
                  </a:lnTo>
                  <a:lnTo>
                    <a:pt x="774680" y="5414"/>
                  </a:lnTo>
                  <a:lnTo>
                    <a:pt x="976359" y="207092"/>
                  </a:lnTo>
                  <a:lnTo>
                    <a:pt x="980419" y="213141"/>
                  </a:lnTo>
                  <a:lnTo>
                    <a:pt x="981773" y="219951"/>
                  </a:lnTo>
                  <a:lnTo>
                    <a:pt x="980419" y="226761"/>
                  </a:lnTo>
                  <a:lnTo>
                    <a:pt x="976359" y="232810"/>
                  </a:lnTo>
                  <a:lnTo>
                    <a:pt x="774680" y="434488"/>
                  </a:lnTo>
                  <a:lnTo>
                    <a:pt x="768631" y="438288"/>
                  </a:lnTo>
                  <a:lnTo>
                    <a:pt x="761821" y="43950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773658" y="1028700"/>
              <a:ext cx="4114799" cy="1495424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3273070" y="4675357"/>
            <a:ext cx="1112873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8000" b="1" spc="-350" dirty="0">
                <a:solidFill>
                  <a:srgbClr val="FFFFFF"/>
                </a:solidFill>
                <a:latin typeface="Arial Black" panose="020B0A04020102020204" pitchFamily="34" charset="0"/>
                <a:cs typeface="Arial"/>
              </a:rPr>
              <a:t>TERÊ VERDE ONLINE</a:t>
            </a:r>
            <a:endParaRPr sz="8000" dirty="0">
              <a:latin typeface="Arial Black" panose="020B0A04020102020204" pitchFamily="34" charset="0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557054" y="5879999"/>
            <a:ext cx="4662805" cy="6258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pt-BR" sz="2000" dirty="0">
                <a:solidFill>
                  <a:schemeClr val="bg1"/>
                </a:solidFill>
                <a:latin typeface="Arial Black" panose="020B0A04020102020204" pitchFamily="34" charset="0"/>
              </a:rPr>
              <a:t>MVP BACK-END DEVELOPMENT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1900" dirty="0">
              <a:latin typeface="Arial Black"/>
              <a:cs typeface="Arial Black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6283855" y="1652523"/>
            <a:ext cx="5810885" cy="692150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68910">
              <a:lnSpc>
                <a:spcPct val="100000"/>
              </a:lnSpc>
              <a:spcBef>
                <a:spcPts val="445"/>
              </a:spcBef>
            </a:pPr>
            <a:r>
              <a:rPr sz="1900" b="0" spc="-200" dirty="0">
                <a:latin typeface="Arial Black"/>
                <a:cs typeface="Arial Black"/>
              </a:rPr>
              <a:t>CENTRO</a:t>
            </a:r>
            <a:r>
              <a:rPr sz="1900" b="0" spc="-110" dirty="0">
                <a:latin typeface="Arial Black"/>
                <a:cs typeface="Arial Black"/>
              </a:rPr>
              <a:t> </a:t>
            </a:r>
            <a:r>
              <a:rPr sz="1900" b="0" spc="-165" dirty="0">
                <a:latin typeface="Arial Black"/>
                <a:cs typeface="Arial Black"/>
              </a:rPr>
              <a:t>UNIVERSITÁRIO</a:t>
            </a:r>
            <a:r>
              <a:rPr sz="1900" b="0" spc="-110" dirty="0">
                <a:latin typeface="Arial Black"/>
                <a:cs typeface="Arial Black"/>
              </a:rPr>
              <a:t> </a:t>
            </a:r>
            <a:r>
              <a:rPr sz="1900" b="0" spc="-235" dirty="0">
                <a:latin typeface="Arial Black"/>
                <a:cs typeface="Arial Black"/>
              </a:rPr>
              <a:t>SERRA</a:t>
            </a:r>
            <a:r>
              <a:rPr sz="1900" b="0" spc="-110" dirty="0">
                <a:latin typeface="Arial Black"/>
                <a:cs typeface="Arial Black"/>
              </a:rPr>
              <a:t> </a:t>
            </a:r>
            <a:r>
              <a:rPr sz="1900" b="0" spc="-160" dirty="0">
                <a:latin typeface="Arial Black"/>
                <a:cs typeface="Arial Black"/>
              </a:rPr>
              <a:t>DOS</a:t>
            </a:r>
            <a:r>
              <a:rPr sz="1900" b="0" spc="-110" dirty="0">
                <a:latin typeface="Arial Black"/>
                <a:cs typeface="Arial Black"/>
              </a:rPr>
              <a:t> </a:t>
            </a:r>
            <a:r>
              <a:rPr sz="1900" b="0" spc="-10" dirty="0">
                <a:latin typeface="Arial Black"/>
                <a:cs typeface="Arial Black"/>
              </a:rPr>
              <a:t>ÓRGÃOS</a:t>
            </a:r>
            <a:endParaRPr sz="190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345"/>
              </a:spcBef>
            </a:pPr>
            <a:r>
              <a:rPr sz="1900" b="0" spc="-95" dirty="0">
                <a:latin typeface="Arial Black"/>
                <a:cs typeface="Arial Black"/>
              </a:rPr>
              <a:t>Curso:</a:t>
            </a:r>
            <a:r>
              <a:rPr sz="1900" b="0" spc="-110" dirty="0">
                <a:latin typeface="Arial Black"/>
                <a:cs typeface="Arial Black"/>
              </a:rPr>
              <a:t> </a:t>
            </a:r>
            <a:r>
              <a:rPr sz="1900" b="0" spc="-75" dirty="0">
                <a:latin typeface="Arial Black"/>
                <a:cs typeface="Arial Black"/>
              </a:rPr>
              <a:t>Análise</a:t>
            </a:r>
            <a:r>
              <a:rPr sz="1900" b="0" spc="-110" dirty="0">
                <a:latin typeface="Arial Black"/>
                <a:cs typeface="Arial Black"/>
              </a:rPr>
              <a:t> </a:t>
            </a:r>
            <a:r>
              <a:rPr sz="1900" b="0" spc="-95" dirty="0">
                <a:latin typeface="Arial Black"/>
                <a:cs typeface="Arial Black"/>
              </a:rPr>
              <a:t>e</a:t>
            </a:r>
            <a:r>
              <a:rPr sz="1900" b="0" spc="-110" dirty="0">
                <a:latin typeface="Arial Black"/>
                <a:cs typeface="Arial Black"/>
              </a:rPr>
              <a:t> </a:t>
            </a:r>
            <a:r>
              <a:rPr sz="1900" b="0" spc="-55" dirty="0">
                <a:latin typeface="Arial Black"/>
                <a:cs typeface="Arial Black"/>
              </a:rPr>
              <a:t>Desenvolvimento</a:t>
            </a:r>
            <a:r>
              <a:rPr sz="1900" b="0" spc="-110" dirty="0">
                <a:latin typeface="Arial Black"/>
                <a:cs typeface="Arial Black"/>
              </a:rPr>
              <a:t> </a:t>
            </a:r>
            <a:r>
              <a:rPr sz="1900" b="0" spc="-80" dirty="0">
                <a:latin typeface="Arial Black"/>
                <a:cs typeface="Arial Black"/>
              </a:rPr>
              <a:t>de</a:t>
            </a:r>
            <a:r>
              <a:rPr sz="1900" b="0" spc="-110" dirty="0">
                <a:latin typeface="Arial Black"/>
                <a:cs typeface="Arial Black"/>
              </a:rPr>
              <a:t> </a:t>
            </a:r>
            <a:r>
              <a:rPr sz="1900" b="0" spc="-50" dirty="0">
                <a:latin typeface="Arial Black"/>
                <a:cs typeface="Arial Black"/>
              </a:rPr>
              <a:t>Sistemas</a:t>
            </a:r>
            <a:endParaRPr sz="19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348230" y="647700"/>
            <a:ext cx="13182600" cy="1520066"/>
          </a:xfrm>
          <a:prstGeom prst="rect">
            <a:avLst/>
          </a:prstGeom>
        </p:spPr>
        <p:txBody>
          <a:bodyPr vert="horz" wrap="square" lIns="0" tIns="286165" rIns="0" bIns="0" rtlCol="0">
            <a:spAutoFit/>
          </a:bodyPr>
          <a:lstStyle/>
          <a:p>
            <a:pPr marL="197485">
              <a:lnSpc>
                <a:spcPct val="100000"/>
              </a:lnSpc>
              <a:spcBef>
                <a:spcPts val="100"/>
              </a:spcBef>
            </a:pPr>
            <a:r>
              <a:rPr sz="8000" spc="415" dirty="0">
                <a:latin typeface="Arial Black" panose="020B0A04020102020204" pitchFamily="34" charset="0"/>
              </a:rPr>
              <a:t>RECURSOS</a:t>
            </a:r>
            <a:r>
              <a:rPr sz="8000" spc="-1460" dirty="0">
                <a:latin typeface="Arial Black" panose="020B0A04020102020204" pitchFamily="34" charset="0"/>
              </a:rPr>
              <a:t> </a:t>
            </a:r>
            <a:r>
              <a:rPr sz="8000" spc="135" dirty="0">
                <a:latin typeface="Arial Black" panose="020B0A04020102020204" pitchFamily="34" charset="0"/>
              </a:rPr>
              <a:t>FUTUROS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08EC30A-5B16-F52A-AE22-3B3FB26CDB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857500"/>
            <a:ext cx="16659860" cy="7278916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Aprimoramento das rotas e validações para garantir máxima segurança e integridade dos dados</a:t>
            </a:r>
          </a:p>
          <a:p>
            <a:pPr marL="457200" indent="-457200">
              <a:buAutoNum type="arabicPeriod"/>
            </a:pP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2. Testes automatizados para garantir estabilidade e desempenho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3. Documentação completa da API para facilitar integrações futuras e colaboração com outros desenvolvedores ou órgãos públicos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4. Abertura para feedback de usuários reais – guias, turistas, gestores – para evoluir o sistema conforme as demandas reais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5. Exploração de oportunidades como integração com sistemas de monitoramento ambiental, geração de relatórios para órgãos públicos e, futuramente, com aplicativos móveis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DESAFIOS: 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Garantir atualização constante e segurança dos dados</a:t>
            </a:r>
          </a:p>
          <a:p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SOLUÇÕES: 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Boas práticas de desenvolvimento, testes rigorosos e diálogo com a comunidade usuária</a:t>
            </a:r>
          </a:p>
          <a:p>
            <a:endParaRPr lang="pt-BR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748068" y="4654093"/>
            <a:ext cx="6567805" cy="13525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5"/>
              </a:spcBef>
            </a:pPr>
            <a:r>
              <a:rPr sz="3750" b="1" i="1" spc="-200" dirty="0">
                <a:solidFill>
                  <a:srgbClr val="FFFFFF"/>
                </a:solidFill>
                <a:latin typeface="Verdana"/>
                <a:cs typeface="Verdana"/>
              </a:rPr>
              <a:t>Não</a:t>
            </a:r>
            <a:r>
              <a:rPr sz="3750" b="1" i="1" spc="-4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b="1" i="1" spc="-150" dirty="0">
                <a:solidFill>
                  <a:srgbClr val="FFFFFF"/>
                </a:solidFill>
                <a:latin typeface="Verdana"/>
                <a:cs typeface="Verdana"/>
              </a:rPr>
              <a:t>tenha</a:t>
            </a:r>
            <a:r>
              <a:rPr sz="3750" b="1" i="1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b="1" i="1" spc="-130" dirty="0">
                <a:solidFill>
                  <a:srgbClr val="FFFFFF"/>
                </a:solidFill>
                <a:latin typeface="Verdana"/>
                <a:cs typeface="Verdana"/>
              </a:rPr>
              <a:t>medo</a:t>
            </a:r>
            <a:r>
              <a:rPr sz="3750" b="1" i="1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b="1" i="1" spc="-150" dirty="0">
                <a:solidFill>
                  <a:srgbClr val="FFFFFF"/>
                </a:solidFill>
                <a:latin typeface="Verdana"/>
                <a:cs typeface="Verdana"/>
              </a:rPr>
              <a:t>de</a:t>
            </a:r>
            <a:r>
              <a:rPr sz="3750" b="1" i="1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b="1" i="1" spc="-114" dirty="0">
                <a:solidFill>
                  <a:srgbClr val="FFFFFF"/>
                </a:solidFill>
                <a:latin typeface="Verdana"/>
                <a:cs typeface="Verdana"/>
              </a:rPr>
              <a:t>falhar, </a:t>
            </a:r>
            <a:r>
              <a:rPr sz="3750" b="1" i="1" spc="-150" dirty="0">
                <a:solidFill>
                  <a:srgbClr val="FFFFFF"/>
                </a:solidFill>
                <a:latin typeface="Verdana"/>
                <a:cs typeface="Verdana"/>
              </a:rPr>
              <a:t>tenha</a:t>
            </a:r>
            <a:r>
              <a:rPr sz="3750" b="1" i="1" spc="-4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b="1" i="1" spc="-130" dirty="0">
                <a:solidFill>
                  <a:srgbClr val="FFFFFF"/>
                </a:solidFill>
                <a:latin typeface="Verdana"/>
                <a:cs typeface="Verdana"/>
              </a:rPr>
              <a:t>medo</a:t>
            </a:r>
            <a:r>
              <a:rPr sz="3750" b="1" i="1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b="1" i="1" spc="-150" dirty="0">
                <a:solidFill>
                  <a:srgbClr val="FFFFFF"/>
                </a:solidFill>
                <a:latin typeface="Verdana"/>
                <a:cs typeface="Verdana"/>
              </a:rPr>
              <a:t>de</a:t>
            </a:r>
            <a:r>
              <a:rPr sz="3750" b="1" i="1" spc="-4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b="1" i="1" spc="-125" dirty="0">
                <a:solidFill>
                  <a:srgbClr val="FFFFFF"/>
                </a:solidFill>
                <a:latin typeface="Verdana"/>
                <a:cs typeface="Verdana"/>
              </a:rPr>
              <a:t>não</a:t>
            </a:r>
            <a:r>
              <a:rPr sz="3750" b="1" i="1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b="1" i="1" spc="-150" dirty="0">
                <a:solidFill>
                  <a:srgbClr val="FFFFFF"/>
                </a:solidFill>
                <a:latin typeface="Verdana"/>
                <a:cs typeface="Verdana"/>
              </a:rPr>
              <a:t>tentar.</a:t>
            </a:r>
            <a:endParaRPr sz="3750" dirty="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73658" y="1028700"/>
            <a:ext cx="4114799" cy="14954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238576" y="1700779"/>
            <a:ext cx="5810885" cy="692150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68910">
              <a:lnSpc>
                <a:spcPct val="100000"/>
              </a:lnSpc>
              <a:spcBef>
                <a:spcPts val="445"/>
              </a:spcBef>
            </a:pPr>
            <a:r>
              <a:rPr sz="1900" spc="-200" dirty="0">
                <a:solidFill>
                  <a:srgbClr val="FFFFFF"/>
                </a:solidFill>
                <a:latin typeface="Arial Black"/>
                <a:cs typeface="Arial Black"/>
              </a:rPr>
              <a:t>CENTRO</a:t>
            </a:r>
            <a:r>
              <a:rPr sz="1900" spc="-11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1900" spc="-165" dirty="0">
                <a:solidFill>
                  <a:srgbClr val="FFFFFF"/>
                </a:solidFill>
                <a:latin typeface="Arial Black"/>
                <a:cs typeface="Arial Black"/>
              </a:rPr>
              <a:t>UNIVERSITÁRIO</a:t>
            </a:r>
            <a:r>
              <a:rPr sz="1900" spc="-11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1900" spc="-235" dirty="0">
                <a:solidFill>
                  <a:srgbClr val="FFFFFF"/>
                </a:solidFill>
                <a:latin typeface="Arial Black"/>
                <a:cs typeface="Arial Black"/>
              </a:rPr>
              <a:t>SERRA</a:t>
            </a:r>
            <a:r>
              <a:rPr sz="1900" spc="-11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1900" spc="-160" dirty="0">
                <a:solidFill>
                  <a:srgbClr val="FFFFFF"/>
                </a:solidFill>
                <a:latin typeface="Arial Black"/>
                <a:cs typeface="Arial Black"/>
              </a:rPr>
              <a:t>DOS</a:t>
            </a:r>
            <a:r>
              <a:rPr sz="1900" spc="-11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1900" spc="-10" dirty="0">
                <a:solidFill>
                  <a:srgbClr val="FFFFFF"/>
                </a:solidFill>
                <a:latin typeface="Arial Black"/>
                <a:cs typeface="Arial Black"/>
              </a:rPr>
              <a:t>ÓRGÃOS</a:t>
            </a:r>
            <a:endParaRPr sz="190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345"/>
              </a:spcBef>
            </a:pPr>
            <a:r>
              <a:rPr sz="1900" spc="-95" dirty="0">
                <a:solidFill>
                  <a:srgbClr val="FFFFFF"/>
                </a:solidFill>
                <a:latin typeface="Arial Black"/>
                <a:cs typeface="Arial Black"/>
              </a:rPr>
              <a:t>Curso:</a:t>
            </a:r>
            <a:r>
              <a:rPr sz="1900" spc="-11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1900" spc="-75" dirty="0">
                <a:solidFill>
                  <a:srgbClr val="FFFFFF"/>
                </a:solidFill>
                <a:latin typeface="Arial Black"/>
                <a:cs typeface="Arial Black"/>
              </a:rPr>
              <a:t>Análise</a:t>
            </a:r>
            <a:r>
              <a:rPr sz="1900" spc="-11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1900" spc="-95" dirty="0">
                <a:solidFill>
                  <a:srgbClr val="FFFFFF"/>
                </a:solidFill>
                <a:latin typeface="Arial Black"/>
                <a:cs typeface="Arial Black"/>
              </a:rPr>
              <a:t>e</a:t>
            </a:r>
            <a:r>
              <a:rPr sz="1900" spc="-11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1900" spc="-55" dirty="0">
                <a:solidFill>
                  <a:srgbClr val="FFFFFF"/>
                </a:solidFill>
                <a:latin typeface="Arial Black"/>
                <a:cs typeface="Arial Black"/>
              </a:rPr>
              <a:t>Desenvolvimento</a:t>
            </a:r>
            <a:r>
              <a:rPr sz="1900" spc="-11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1900" spc="-80" dirty="0">
                <a:solidFill>
                  <a:srgbClr val="FFFFFF"/>
                </a:solidFill>
                <a:latin typeface="Arial Black"/>
                <a:cs typeface="Arial Black"/>
              </a:rPr>
              <a:t>de</a:t>
            </a:r>
            <a:r>
              <a:rPr sz="1900" spc="-11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1900" spc="-50" dirty="0">
                <a:solidFill>
                  <a:srgbClr val="FFFFFF"/>
                </a:solidFill>
                <a:latin typeface="Arial Black"/>
                <a:cs typeface="Arial Black"/>
              </a:rPr>
              <a:t>Sistemas</a:t>
            </a:r>
            <a:endParaRPr sz="19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066800" y="4457700"/>
            <a:ext cx="15148560" cy="347274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TEMA ESCOLHIDO:</a:t>
            </a: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Situação-problema #1 – Circuito Terê Verde</a:t>
            </a:r>
          </a:p>
          <a:p>
            <a:endParaRPr lang="pt-BR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INTEGRANTE DA EQUIPE:</a:t>
            </a: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Tamires Guedes Bernabe</a:t>
            </a:r>
          </a:p>
          <a:p>
            <a:endParaRPr lang="pt-BR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DISCIPLINA:</a:t>
            </a: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MVP Back-</a:t>
            </a:r>
            <a:r>
              <a:rPr lang="pt-BR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Development</a:t>
            </a:r>
          </a:p>
          <a:p>
            <a:b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PROFESSOR:</a:t>
            </a: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George Santiago Alves</a:t>
            </a:r>
          </a:p>
          <a:p>
            <a:pPr marL="12700">
              <a:spcBef>
                <a:spcPts val="100"/>
              </a:spcBef>
              <a:tabLst>
                <a:tab pos="1117600" algn="l"/>
                <a:tab pos="3458845" algn="l"/>
                <a:tab pos="5106670" algn="l"/>
                <a:tab pos="6264275" algn="l"/>
                <a:tab pos="6603365" algn="l"/>
                <a:tab pos="7443470" algn="l"/>
                <a:tab pos="7782559" algn="l"/>
                <a:tab pos="9561195" algn="l"/>
                <a:tab pos="10152380" algn="l"/>
                <a:tab pos="11450320" algn="l"/>
                <a:tab pos="13405485" algn="l"/>
                <a:tab pos="13732510" algn="l"/>
              </a:tabLst>
            </a:pPr>
            <a:endParaRPr lang="pt-BR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3FFB2C11-AFEE-5DCF-FF0B-A709F6858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090" y="647700"/>
            <a:ext cx="12021819" cy="1231106"/>
          </a:xfrm>
        </p:spPr>
        <p:txBody>
          <a:bodyPr/>
          <a:lstStyle/>
          <a:p>
            <a:pPr algn="ctr"/>
            <a:r>
              <a:rPr lang="pt-BR" sz="8000" dirty="0">
                <a:latin typeface="Arial Black" panose="020B0A04020102020204" pitchFamily="34" charset="0"/>
              </a:rPr>
              <a:t>INTRODUÇÃO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36D4F160-A1EC-2BA9-84AB-ED2A854E7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089" y="876300"/>
            <a:ext cx="12021819" cy="1231106"/>
          </a:xfrm>
        </p:spPr>
        <p:txBody>
          <a:bodyPr/>
          <a:lstStyle/>
          <a:p>
            <a:pPr algn="ctr"/>
            <a:r>
              <a:rPr lang="pt-BR" sz="8000" dirty="0">
                <a:latin typeface="Arial Black" panose="020B0A04020102020204" pitchFamily="34" charset="0"/>
              </a:rPr>
              <a:t>PROBLEMA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BD30FEE5-CED5-E732-C40D-71564F440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9937" y="4610100"/>
            <a:ext cx="16688125" cy="4693593"/>
          </a:xfrm>
        </p:spPr>
        <p:txBody>
          <a:bodyPr/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Teresópolis, município cercado por áreas montanhosas e três importantes unidades de conservação — parque nacional da serra dos órgãos, parque estadual dos três picos e parque natural municipal montanhas de Teresópolis — destaca-se como destino de ecoturismo devido à sua rica biodiversidade e paisagens naturais.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No entanto, apesar de todo esse potencial turístico, os visitantes enfrentam dificuldades para acessar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informações organizadas, centralizadas e atualizadas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sobre trilhas, cachoeiras, eventos ecológicos e outras atrações naturais.</a:t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Essa falta de comunicação limita o aproveitamento consciente dos espaços e prejudica o fortalecimento do turismo sustentável na região.</a:t>
            </a:r>
          </a:p>
          <a:p>
            <a:endParaRPr lang="pt-B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814070" y="4000500"/>
            <a:ext cx="16659860" cy="47525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O desafio consiste em desenvolver uma solução digital eficiente: um website chamado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pt-B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terê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 verde online"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Esse portal deverá disponibilizar, de forma acessível e interativa, dados sobre trilhas, biodiversidade, cachoeiras, eventos e condições das atrações naturais.</a:t>
            </a:r>
          </a:p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O objetivo é facilitar o planejamento das visitas e promover o turismo sustentável, valorizando os recursos naturais e incentivando a preservação ambiental.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Além disso, o portal contará com uma área administrativa para que gestores locais possam atualizar e gerenciar o conteúdo com facilidade.</a:t>
            </a:r>
          </a:p>
          <a:p>
            <a:pPr lvl="0" algn="l" rt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6AC09E6-5B3A-3A14-3AB2-BBC2D0730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090" y="668268"/>
            <a:ext cx="12021819" cy="1231106"/>
          </a:xfrm>
        </p:spPr>
        <p:txBody>
          <a:bodyPr/>
          <a:lstStyle/>
          <a:p>
            <a:pPr algn="ctr"/>
            <a:r>
              <a:rPr lang="pt-BR" sz="8000" dirty="0">
                <a:latin typeface="Arial Black" panose="020B0A04020102020204" pitchFamily="34" charset="0"/>
              </a:rPr>
              <a:t>SOLUÇÃO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93BBDE-3D78-8DE4-572E-6DE5E1208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3470" y="1181101"/>
            <a:ext cx="12962329" cy="1371600"/>
          </a:xfrm>
        </p:spPr>
        <p:txBody>
          <a:bodyPr/>
          <a:lstStyle/>
          <a:p>
            <a:r>
              <a:rPr lang="pt-BR" sz="8000" dirty="0">
                <a:latin typeface="Arial Black" panose="020B0A04020102020204" pitchFamily="34" charset="0"/>
              </a:rPr>
              <a:t>Tecnologias Utilizadas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D7AEEE7-7287-3795-DCBE-0C3DC96E9F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4064" y="4914900"/>
            <a:ext cx="16659860" cy="2539157"/>
          </a:xfrm>
        </p:spPr>
        <p:txBody>
          <a:bodyPr/>
          <a:lstStyle/>
          <a:p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Front-</a:t>
            </a:r>
            <a:r>
              <a:rPr lang="pt-B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React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, Vite, Css3, 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Context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Api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Back-</a:t>
            </a:r>
            <a:r>
              <a:rPr lang="pt-B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Fastapi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, Python 3.12+, 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Sqlite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Outros: 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JWT Para Autenticação, Google Maps (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Embed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React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Router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74442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ítulo 15">
            <a:extLst>
              <a:ext uri="{FF2B5EF4-FFF2-40B4-BE49-F238E27FC236}">
                <a16:creationId xmlns:a16="http://schemas.microsoft.com/office/drawing/2014/main" id="{35B46A85-1F8D-FB5F-4A08-6BA3D5724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886751"/>
            <a:ext cx="14859000" cy="1676400"/>
          </a:xfrm>
        </p:spPr>
        <p:txBody>
          <a:bodyPr/>
          <a:lstStyle/>
          <a:p>
            <a:pPr algn="ctr"/>
            <a:r>
              <a:rPr lang="pt-BR" sz="8000" dirty="0">
                <a:latin typeface="Arial Black" panose="020B0A04020102020204" pitchFamily="34" charset="0"/>
                <a:cs typeface="Arial" panose="020B0604020202020204" pitchFamily="34" charset="0"/>
              </a:rPr>
              <a:t>Funcionalidades Back-</a:t>
            </a:r>
            <a:r>
              <a:rPr lang="pt-BR" sz="8000" dirty="0" err="1">
                <a:latin typeface="Arial Black" panose="020B0A04020102020204" pitchFamily="34" charset="0"/>
                <a:cs typeface="Arial" panose="020B0604020202020204" pitchFamily="34" charset="0"/>
              </a:rPr>
              <a:t>End</a:t>
            </a:r>
            <a:endParaRPr lang="pt-BR" sz="80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Espaço Reservado para Texto 39">
            <a:extLst>
              <a:ext uri="{FF2B5EF4-FFF2-40B4-BE49-F238E27FC236}">
                <a16:creationId xmlns:a16="http://schemas.microsoft.com/office/drawing/2014/main" id="{EDA56580-8044-6537-33F3-E172AF6A9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070" y="4686300"/>
            <a:ext cx="16659860" cy="4739759"/>
          </a:xfrm>
        </p:spPr>
        <p:txBody>
          <a:bodyPr/>
          <a:lstStyle/>
          <a:p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Área Administrativa: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acesso restrito por login para administradores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CRUD Completo: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gerenciamento de Trilhas, Parques, Cachoeiras, Espécies e Eventos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Autenticação Segura: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login com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JWT (JSON Web Token)</a:t>
            </a:r>
          </a:p>
          <a:p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Filtros Dinâmicos: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suporte a filtros por parque, dificuldade e tipo de atração</a:t>
            </a: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Integração com Banco de Dados: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persistência e consulta dos dados com 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SQLite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APIs Organizacionais: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endpoints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organizados por entidades (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ex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: /trilhas, /parques, etc.)</a:t>
            </a:r>
          </a:p>
        </p:txBody>
      </p:sp>
    </p:spTree>
    <p:extLst>
      <p:ext uri="{BB962C8B-B14F-4D97-AF65-F5344CB8AC3E}">
        <p14:creationId xmlns:p14="http://schemas.microsoft.com/office/powerpoint/2010/main" val="2078047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9AE892-DBFF-6D46-E597-24A1C2CA0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090" y="952500"/>
            <a:ext cx="12021819" cy="1415772"/>
          </a:xfrm>
        </p:spPr>
        <p:txBody>
          <a:bodyPr/>
          <a:lstStyle/>
          <a:p>
            <a:pPr algn="ctr"/>
            <a:r>
              <a:rPr lang="pt-BR" dirty="0">
                <a:latin typeface="Arial Black" panose="020B0A04020102020204" pitchFamily="34" charset="0"/>
              </a:rPr>
              <a:t>Demonstração</a:t>
            </a:r>
          </a:p>
        </p:txBody>
      </p:sp>
      <p:pic>
        <p:nvPicPr>
          <p:cNvPr id="4" name="tere-verde-online">
            <a:hlinkClick r:id="" action="ppaction://media"/>
            <a:extLst>
              <a:ext uri="{FF2B5EF4-FFF2-40B4-BE49-F238E27FC236}">
                <a16:creationId xmlns:a16="http://schemas.microsoft.com/office/drawing/2014/main" id="{670D9CF4-DC3C-9860-DFA9-B7776BCCD5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0800" y="2705100"/>
            <a:ext cx="13030199" cy="663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7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7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418F99-813D-9C37-5D04-190D1B8A5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899" y="58995"/>
            <a:ext cx="14554200" cy="2590799"/>
          </a:xfrm>
        </p:spPr>
        <p:txBody>
          <a:bodyPr/>
          <a:lstStyle/>
          <a:p>
            <a:pPr algn="ctr"/>
            <a:r>
              <a:rPr lang="pt-BR" sz="8000" dirty="0">
                <a:latin typeface="Arial Black" panose="020B0A04020102020204" pitchFamily="34" charset="0"/>
              </a:rPr>
              <a:t>Estrutura do Código – Back-</a:t>
            </a:r>
            <a:r>
              <a:rPr lang="pt-BR" sz="8000" dirty="0" err="1">
                <a:latin typeface="Arial Black" panose="020B0A04020102020204" pitchFamily="34" charset="0"/>
              </a:rPr>
              <a:t>End</a:t>
            </a:r>
            <a:br>
              <a:rPr lang="pt-BR" sz="8000" dirty="0">
                <a:latin typeface="Arial Black" panose="020B0A04020102020204" pitchFamily="34" charset="0"/>
              </a:rPr>
            </a:br>
            <a:endParaRPr lang="pt-BR" sz="8000" dirty="0">
              <a:latin typeface="Arial Black" panose="020B0A040201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3FDE3F4-5B26-3E66-1A08-EDB7741AE3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318751" y="2628900"/>
            <a:ext cx="15650497" cy="74174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📁 </a:t>
            </a:r>
            <a:r>
              <a:rPr kumimoji="0" lang="pt-BR" altLang="pt-BR" sz="28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tere</a:t>
            </a:r>
            <a:r>
              <a:rPr kumimoji="0" lang="pt-BR" altLang="pt-BR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-verde-online/</a:t>
            </a:r>
            <a:r>
              <a:rPr kumimoji="0" lang="pt-BR" altLang="pt-BR" sz="28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r>
              <a:rPr kumimoji="0" lang="pt-BR" altLang="pt-BR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b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Organização modular, com rotas separadas por entidade e seguindo boas práticas REST: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28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🔹 Principais Diretórios e Arquivos: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28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Routes</a:t>
            </a:r>
            <a:r>
              <a:rPr kumimoji="0" lang="pt-BR" altLang="pt-BR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Rotas organizadas por entidade: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admins.py, auth.py, biodiversity.py, events.py, parks.py, trails.py, waterfalls.py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auth_utils.py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Lógica de autenticação com JWT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database.py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Configuração do </a:t>
            </a:r>
            <a:r>
              <a:rPr kumimoji="0" lang="pt-BR" altLang="pt-BR" sz="28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SQLite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 conexão com o ORM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schemas.py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Definição de modelos </a:t>
            </a:r>
            <a:r>
              <a:rPr kumimoji="0" lang="pt-BR" altLang="pt-BR" sz="28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Pydantic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para validação de dados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main.py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Ponto de entrada da aplicação </a:t>
            </a:r>
            <a:r>
              <a:rPr kumimoji="0" lang="pt-BR" altLang="pt-BR" sz="28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FastAPI</a:t>
            </a:r>
            <a:endParaRPr kumimoji="0" lang="pt-BR" altLang="pt-BR" sz="2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requirements.txt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Dependências do projeto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28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teredeverde.db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Banco de dados </a:t>
            </a:r>
            <a:r>
              <a:rPr kumimoji="0" lang="pt-BR" altLang="pt-BR" sz="28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SQLite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gerado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2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🛠️ </a:t>
            </a:r>
            <a:r>
              <a:rPr kumimoji="0" lang="pt-BR" altLang="pt-BR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APIs Organizacionais:</a:t>
            </a:r>
            <a:b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altLang="pt-BR" sz="28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Endpoints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altLang="pt-BR" sz="28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RESTful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separados por módulos, como: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GET /</a:t>
            </a:r>
            <a:r>
              <a:rPr kumimoji="0" lang="pt-BR" altLang="pt-BR" sz="28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trails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POST /</a:t>
            </a:r>
            <a:r>
              <a:rPr kumimoji="0" lang="pt-BR" altLang="pt-BR" sz="28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parks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PUT /</a:t>
            </a:r>
            <a:r>
              <a:rPr kumimoji="0" lang="pt-BR" altLang="pt-BR" sz="28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/{id}, DELETE /</a:t>
            </a:r>
            <a:r>
              <a:rPr kumimoji="0" lang="pt-BR" altLang="pt-BR" sz="28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waterfalls</a:t>
            </a:r>
            <a:r>
              <a:rPr kumimoji="0" lang="pt-BR" altLang="pt-BR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/{id}</a:t>
            </a:r>
          </a:p>
        </p:txBody>
      </p:sp>
    </p:spTree>
    <p:extLst>
      <p:ext uri="{BB962C8B-B14F-4D97-AF65-F5344CB8AC3E}">
        <p14:creationId xmlns:p14="http://schemas.microsoft.com/office/powerpoint/2010/main" val="526242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72000" y="3174961"/>
            <a:ext cx="9386078" cy="6212232"/>
            <a:chOff x="4406122" y="3636206"/>
            <a:chExt cx="9386078" cy="6212232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921657" y="3636206"/>
              <a:ext cx="4219574" cy="362902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06122" y="8679546"/>
              <a:ext cx="9386078" cy="1168892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00200" y="763071"/>
            <a:ext cx="15697200" cy="1704732"/>
          </a:xfrm>
          <a:prstGeom prst="rect">
            <a:avLst/>
          </a:prstGeom>
        </p:spPr>
        <p:txBody>
          <a:bodyPr vert="horz" wrap="square" lIns="0" tIns="2861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204" dirty="0">
                <a:latin typeface="Arial Black" panose="020B0A04020102020204" pitchFamily="34" charset="0"/>
              </a:rPr>
              <a:t>REPOSITÓRIO</a:t>
            </a:r>
            <a:r>
              <a:rPr spc="-1435" dirty="0">
                <a:latin typeface="Arial Black" panose="020B0A04020102020204" pitchFamily="34" charset="0"/>
              </a:rPr>
              <a:t> </a:t>
            </a:r>
            <a:r>
              <a:rPr spc="185" dirty="0">
                <a:latin typeface="Arial Black" panose="020B0A04020102020204" pitchFamily="34" charset="0"/>
              </a:rPr>
              <a:t>GITHUB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303520" y="8580891"/>
            <a:ext cx="7680959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2800" spc="-1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 MT"/>
                <a:cs typeface="Arial M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r>
              <a:rPr lang="pt-BR" sz="2800" dirty="0">
                <a:solidFill>
                  <a:srgbClr val="00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t-guedes/</a:t>
            </a:r>
            <a:r>
              <a:rPr lang="pt-BR" sz="28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tere-verde-online</a:t>
            </a:r>
            <a:endParaRPr lang="pt-BR" sz="2800" dirty="0">
              <a:latin typeface="Arial MT"/>
              <a:cs typeface="Arial MT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7CDA4CD-DD70-27C1-D98B-759EF111F0AA}"/>
              </a:ext>
            </a:extLst>
          </p:cNvPr>
          <p:cNvSpPr/>
          <p:nvPr/>
        </p:nvSpPr>
        <p:spPr>
          <a:xfrm>
            <a:off x="9314483" y="5372100"/>
            <a:ext cx="6781800" cy="24384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 ao repositório ver os seguintes: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Arquivo README.md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Escopo.md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Dois(2) protótipos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Lista de Requisitos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1828</TotalTime>
  <Words>693</Words>
  <Application>Microsoft Office PowerPoint</Application>
  <PresentationFormat>Personalizar</PresentationFormat>
  <Paragraphs>81</Paragraphs>
  <Slides>11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Arial MT</vt:lpstr>
      <vt:lpstr>Lucida Sans Unicode</vt:lpstr>
      <vt:lpstr>Trebuchet MS</vt:lpstr>
      <vt:lpstr>Verdana</vt:lpstr>
      <vt:lpstr>Office Theme</vt:lpstr>
      <vt:lpstr>CENTRO UNIVERSITÁRIO SERRA DOS ÓRGÃOS Curso: Análise e Desenvolvimento de Sistemas</vt:lpstr>
      <vt:lpstr>INTRODUÇÃO</vt:lpstr>
      <vt:lpstr>PROBLEMA</vt:lpstr>
      <vt:lpstr>SOLUÇÃO</vt:lpstr>
      <vt:lpstr>Tecnologias Utilizadas</vt:lpstr>
      <vt:lpstr>Funcionalidades Back-End</vt:lpstr>
      <vt:lpstr>Demonstração</vt:lpstr>
      <vt:lpstr>Estrutura do Código – Back-End </vt:lpstr>
      <vt:lpstr>REPOSITÓRIO GITHUB</vt:lpstr>
      <vt:lpstr>RECURSOS FUTUROS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tecnológica azul de dashboards e relatórios financeiro</dc:title>
  <dc:creator>Chuteira Rosa</dc:creator>
  <cp:keywords>DAGJt_zip-k,BAFzIragRQg</cp:keywords>
  <cp:lastModifiedBy>Tamires Guedes</cp:lastModifiedBy>
  <cp:revision>6</cp:revision>
  <dcterms:created xsi:type="dcterms:W3CDTF">2025-06-30T17:56:32Z</dcterms:created>
  <dcterms:modified xsi:type="dcterms:W3CDTF">2025-07-03T22:05:07Z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2024-07-01T00:00:00Z</vt:filetime>
  </property>
  <property fmtid="{D5CDD505-2E9C-101B-9397-08002B2CF9AE}" pid="3" name="Creator">
    <vt:lpwstr>Canva</vt:lpwstr>
  </property>
  <property fmtid="{D5CDD505-2E9C-101B-9397-08002B2CF9AE}" pid="4" name="LastSaved">
    <vt:filetime>2025-06-30T00:00:00Z</vt:filetime>
  </property>
  <property fmtid="{D5CDD505-2E9C-101B-9397-08002B2CF9AE}" pid="5" name="Producer">
    <vt:lpwstr>Canva</vt:lpwstr>
  </property>
</Properties>
</file>